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>
        <p:scale>
          <a:sx n="50" d="100"/>
          <a:sy n="50" d="100"/>
        </p:scale>
        <p:origin x="-1644" y="-12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96205C-9917-4C7E-BB8E-E3EE9C137366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8E3056-5C7E-44BE-807A-F49A56E9FB1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6102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139"/>
            <a:ext cx="9139938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1500" y="-20139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84688" y="95861"/>
            <a:ext cx="6338595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"/>
          </a:effectLst>
        </p:spPr>
        <p:txBody>
          <a:bodyPr wrap="non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1400" b="1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Федеральный методический центр по финансовой грамотности системы </a:t>
            </a:r>
          </a:p>
          <a:p>
            <a:pPr algn="ctr"/>
            <a:r>
              <a:rPr lang="ru-RU" altLang="ru-RU" sz="1400" b="1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общего и среднего профессионального образования </a:t>
            </a:r>
            <a:endParaRPr lang="ru-RU" altLang="ru-RU" dirty="0">
              <a:solidFill>
                <a:srgbClr val="00206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4032086" y="4907689"/>
            <a:ext cx="5261318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altLang="ru-RU" sz="1600" b="1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Программа повышения квалификации</a:t>
            </a:r>
          </a:p>
          <a:p>
            <a:pPr algn="ctr" eaLnBrk="0" hangingPunct="0"/>
            <a:r>
              <a:rPr lang="ru-RU" altLang="ru-RU" sz="1600" b="1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«</a:t>
            </a:r>
            <a:r>
              <a:rPr lang="ru-RU" altLang="ru-RU" b="1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Содержание и методика преподавания курса финансовой грамотности различным категориям обучающихся</a:t>
            </a:r>
            <a:r>
              <a:rPr lang="ru-RU" altLang="ru-RU" sz="1600" b="1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»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698543" y="1710997"/>
            <a:ext cx="4858603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900" dirty="0" smtClean="0"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Модуль 6.</a:t>
            </a:r>
          </a:p>
          <a:p>
            <a:pPr algn="ctr"/>
            <a:r>
              <a:rPr lang="ru-RU" sz="2900" b="1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Содержание и методика преподавания тем по взаимодействию человека с государством: </a:t>
            </a:r>
            <a:r>
              <a:rPr lang="ru-RU" sz="29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налоги</a:t>
            </a:r>
            <a:endParaRPr lang="ru-RU" sz="2900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04948" y="209007"/>
            <a:ext cx="45981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Разработчики:</a:t>
            </a:r>
            <a:endParaRPr lang="ru-RU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6053847"/>
              </p:ext>
            </p:extLst>
          </p:nvPr>
        </p:nvGraphicFramePr>
        <p:xfrm>
          <a:off x="312346" y="1444806"/>
          <a:ext cx="8557333" cy="478010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640404"/>
                <a:gridCol w="5916929"/>
              </a:tblGrid>
              <a:tr h="867365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Киселёва Т.В.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Игра</a:t>
                      </a:r>
                      <a:r>
                        <a:rPr lang="ru-RU" b="1" baseline="0" dirty="0" smtClean="0"/>
                        <a:t> «</a:t>
                      </a:r>
                      <a:r>
                        <a:rPr lang="ru-RU" b="1" baseline="0" dirty="0" err="1" smtClean="0"/>
                        <a:t>Чимборассо</a:t>
                      </a:r>
                      <a:r>
                        <a:rPr lang="ru-RU" b="1" baseline="0" dirty="0" smtClean="0"/>
                        <a:t>»</a:t>
                      </a:r>
                      <a:endParaRPr lang="ru-RU" b="1" dirty="0"/>
                    </a:p>
                  </a:txBody>
                  <a:tcPr anchor="ctr"/>
                </a:tc>
              </a:tr>
              <a:tr h="867365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Белокуров И.В.,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Обломкова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А.В.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Дебаты «Нужен</a:t>
                      </a:r>
                      <a:r>
                        <a:rPr lang="ru-RU" b="1" baseline="0" dirty="0" smtClean="0"/>
                        <a:t> ли нашей стране прогрессивный налог»</a:t>
                      </a:r>
                      <a:endParaRPr lang="ru-RU" b="1" dirty="0"/>
                    </a:p>
                  </a:txBody>
                  <a:tcPr anchor="ctr"/>
                </a:tc>
              </a:tr>
              <a:tr h="867365">
                <a:tc>
                  <a:txBody>
                    <a:bodyPr/>
                    <a:lstStyle/>
                    <a:p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Степанюк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Е.Н.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Своя игра «Налоги»</a:t>
                      </a:r>
                      <a:endParaRPr lang="ru-RU" b="1" dirty="0"/>
                    </a:p>
                  </a:txBody>
                  <a:tcPr anchor="ctr"/>
                </a:tc>
              </a:tr>
              <a:tr h="867365"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Крылова Ю.В.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Банк задач по расчету налога</a:t>
                      </a:r>
                      <a:endParaRPr lang="ru-RU" b="1" dirty="0"/>
                    </a:p>
                  </a:txBody>
                  <a:tcPr anchor="ctr"/>
                </a:tc>
              </a:tr>
              <a:tr h="867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Мухортова</a:t>
                      </a:r>
                      <a:r>
                        <a:rPr lang="en-US" sz="2000" b="1" baseline="0" dirty="0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И.И.</a:t>
                      </a:r>
                      <a:r>
                        <a:rPr lang="en-US" sz="2000" b="1" dirty="0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Бутенкова Е.В., </a:t>
                      </a:r>
                      <a:r>
                        <a:rPr lang="ru-RU" sz="2000" b="1" dirty="0" err="1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Кусраева</a:t>
                      </a:r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Arial Unicode MS" panose="020B0604020202020204" pitchFamily="34" charset="-128"/>
                          <a:ea typeface="Arial Unicode MS" panose="020B0604020202020204" pitchFamily="34" charset="-128"/>
                          <a:cs typeface="Arial Unicode MS" panose="020B0604020202020204" pitchFamily="34" charset="-128"/>
                        </a:rPr>
                        <a:t> К.В.</a:t>
                      </a:r>
                    </a:p>
                    <a:p>
                      <a:endParaRPr lang="ru-RU" sz="2000" b="1" dirty="0">
                        <a:solidFill>
                          <a:srgbClr val="002060"/>
                        </a:solidFill>
                        <a:latin typeface="Arial Unicode MS" panose="020B0604020202020204" pitchFamily="34" charset="-128"/>
                        <a:ea typeface="Arial Unicode MS" panose="020B0604020202020204" pitchFamily="34" charset="-128"/>
                        <a:cs typeface="Arial Unicode MS" panose="020B0604020202020204" pitchFamily="34" charset="-12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Применение  кейс-технологий в преподавании темы </a:t>
                      </a:r>
                      <a:br>
                        <a:rPr lang="ru-RU" b="1" dirty="0" smtClean="0"/>
                      </a:br>
                      <a:r>
                        <a:rPr lang="ru-RU" b="1" dirty="0" smtClean="0"/>
                        <a:t>«Налоги в Великобритании И США»</a:t>
                      </a:r>
                      <a:endParaRPr lang="ru-RU" b="1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654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288554"/>
            <a:ext cx="9024403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2425"/>
            <a:r>
              <a:rPr lang="ru-RU" sz="2400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Налоговое </a:t>
            </a:r>
            <a:r>
              <a:rPr lang="ru-RU" sz="24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регулирование- это одно из самых эффективных средств управления экономикой. Важно отметить, что налоги с населения имеют большое социально-экономиче­ское значение, поскольку через них государство контролирует доходы своих граждан, сглаживает различия между уровнем до­ходов населения, а, следовательно, и вытекающие из этого иму­щественное неравенство и причины возможных очагов социаль­ной напряженности.</a:t>
            </a:r>
          </a:p>
          <a:p>
            <a:pPr indent="352425"/>
            <a:r>
              <a:rPr lang="ru-RU" sz="24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Тематика изучения налогов  всегда и во всех странах была актуальна. Ее особенная острота для России состоит сегодня в том, что реформа налогов во многом определяет глубину и характер современных экономических, социальных и политических преобразований в стране.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2514" y="209006"/>
            <a:ext cx="38535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Актуальность:</a:t>
            </a: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2586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1" y="0"/>
            <a:ext cx="9139938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77217" y="196064"/>
            <a:ext cx="11829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Цели: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015" y="1461813"/>
            <a:ext cx="7086056" cy="1569660"/>
          </a:xfrm>
          <a:prstGeom prst="rect">
            <a:avLst/>
          </a:prstGeom>
          <a:solidFill>
            <a:schemeClr val="accent6">
              <a:lumMod val="40000"/>
              <a:lumOff val="60000"/>
              <a:alpha val="86000"/>
            </a:schemeClr>
          </a:solidFill>
          <a:ln>
            <a:noFill/>
          </a:ln>
          <a:effectLst>
            <a:softEdge rad="88900"/>
          </a:effectLst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образовательные:</a:t>
            </a:r>
            <a:r>
              <a:rPr lang="ru-RU" sz="24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знакомство учащихся с сущностью, видами и структурой налогов, их функциями в современном обществе;</a:t>
            </a:r>
          </a:p>
          <a:p>
            <a:endParaRPr lang="ru-RU" sz="2400" dirty="0">
              <a:solidFill>
                <a:srgbClr val="00206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90650" y="3162300"/>
            <a:ext cx="5962650" cy="156966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effectLst>
            <a:softEdge rad="88900"/>
          </a:effectLst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развивающие: </a:t>
            </a:r>
            <a:r>
              <a:rPr lang="ru-RU" sz="24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формирование у учащихся основ налоговой культуры, развитие у них аналитического и логического мышления</a:t>
            </a:r>
            <a:r>
              <a:rPr lang="ru-RU" sz="2400" dirty="0" smtClean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;</a:t>
            </a:r>
            <a:endParaRPr lang="ru-RU" sz="2400" dirty="0">
              <a:solidFill>
                <a:srgbClr val="00206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9269" y="-141327"/>
            <a:ext cx="2552700" cy="1259556"/>
          </a:xfrm>
          <a:prstGeom prst="rect">
            <a:avLst/>
          </a:prstGeom>
          <a:noFill/>
          <a:ln>
            <a:noFill/>
          </a:ln>
          <a:effectLst>
            <a:softEdge rad="1524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253640" y="4712910"/>
            <a:ext cx="5581650" cy="1938992"/>
          </a:xfrm>
          <a:prstGeom prst="rect">
            <a:avLst/>
          </a:prstGeom>
          <a:solidFill>
            <a:schemeClr val="accent1">
              <a:lumMod val="40000"/>
              <a:lumOff val="60000"/>
              <a:alpha val="76000"/>
            </a:schemeClr>
          </a:solidFill>
          <a:effectLst>
            <a:softEdge rad="50800"/>
          </a:effectLst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воспитательная:</a:t>
            </a:r>
            <a:r>
              <a:rPr lang="ru-RU" sz="2400" dirty="0">
                <a:solidFill>
                  <a:srgbClr val="00206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формирование адекватного отношения школьников к налогам, воспитание экономически грамотного, отвечающего за свои решения гражданина.</a:t>
            </a:r>
            <a:endParaRPr lang="ru-RU" sz="2400" dirty="0">
              <a:solidFill>
                <a:srgbClr val="00206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" y="4903410"/>
            <a:ext cx="1954590" cy="1954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3434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550" y="133350"/>
            <a:ext cx="4000500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9756" y="1104900"/>
            <a:ext cx="4476750" cy="3581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:\Users\a0495\Desktop\Степанюк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8131" y="3776509"/>
            <a:ext cx="4075869" cy="3076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864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4762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1" y="2667000"/>
            <a:ext cx="5238750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564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42900" y="552450"/>
            <a:ext cx="4953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600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233738"/>
            <a:ext cx="5715000" cy="2486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8276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276</TotalTime>
  <Words>254</Words>
  <Application>Microsoft Office PowerPoint</Application>
  <PresentationFormat>Экран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Белокуров Илья Валерьевич</cp:lastModifiedBy>
  <cp:revision>29</cp:revision>
  <dcterms:created xsi:type="dcterms:W3CDTF">2013-11-19T05:52:05Z</dcterms:created>
  <dcterms:modified xsi:type="dcterms:W3CDTF">2016-12-14T10:44:34Z</dcterms:modified>
</cp:coreProperties>
</file>